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C80B53-534A-4B2F-94A2-EE686CC2679D}">
  <a:tblStyle styleId="{61C80B53-534A-4B2F-94A2-EE686CC267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{61C80B53-534A-4B2F-94A2-EE686CC2679D}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{61C80B53-534A-4B2F-94A2-EE686CC2679D}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8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48"/>
          <p:cNvSpPr txBox="1"/>
          <p:nvPr/>
        </p:nvSpPr>
        <p:spPr>
          <a:xfrm>
            <a:off x="256393" y="104192"/>
            <a:ext cx="75843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Создание и тестирование высоконагруженного отказоустойчивого кластера </a:t>
            </a:r>
            <a:r>
              <a:rPr lang="ru-RU" sz="40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Patroni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8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48"/>
          <p:cNvSpPr txBox="1"/>
          <p:nvPr/>
        </p:nvSpPr>
        <p:spPr>
          <a:xfrm>
            <a:off x="805366" y="4141079"/>
            <a:ext cx="3074110" cy="447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PostgreSQL. Advanced</a:t>
            </a:r>
            <a:endParaRPr lang="ru-RU"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89" name="Google Shape;189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7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74" name="Google Shape;27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9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95" name="Google Shape;19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0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 dirty="0"/>
              <a:t>Защита проекта</a:t>
            </a:r>
            <a:endParaRPr sz="2000" dirty="0"/>
          </a:p>
          <a:p>
            <a:pPr>
              <a:buSzPts val="1100"/>
            </a:pPr>
            <a:r>
              <a:rPr lang="ru-RU" sz="2000" dirty="0"/>
              <a:t>Тема</a:t>
            </a:r>
            <a:r>
              <a:rPr lang="en-US" sz="2000" dirty="0"/>
              <a:t>: </a:t>
            </a:r>
            <a:r>
              <a:rPr lang="ru-RU" sz="2000" dirty="0"/>
              <a:t>Создание и тестирование высоконагруженного отказоустойчивого кластера </a:t>
            </a:r>
            <a:r>
              <a:rPr lang="en-US" sz="2000" dirty="0" err="1"/>
              <a:t>Patroni</a:t>
            </a:r>
            <a:br>
              <a:rPr lang="ru-RU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ru-RU"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02" name="Google Shape;202;p50"/>
          <p:cNvPicPr preferRelativeResize="0"/>
          <p:nvPr/>
        </p:nvPicPr>
        <p:blipFill rotWithShape="1">
          <a:blip r:embed="rId3">
            <a:alphaModFix/>
          </a:blip>
          <a:srcRect t="30931" b="13765"/>
          <a:stretch/>
        </p:blipFill>
        <p:spPr>
          <a:xfrm>
            <a:off x="630000" y="2085726"/>
            <a:ext cx="2349900" cy="231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3" name="Google Shape;203;p50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Умысков Михаил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50"/>
          <p:cNvSpPr txBox="1"/>
          <p:nvPr/>
        </p:nvSpPr>
        <p:spPr>
          <a:xfrm>
            <a:off x="3899475" y="2893375"/>
            <a:ext cx="3193200" cy="42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Программист, компания Ростелеком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D33166-3A71-40A0-B0D0-6493EB414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50" y="2003612"/>
            <a:ext cx="2896850" cy="24008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1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210" name="Google Shape;210;p51"/>
          <p:cNvSpPr/>
          <p:nvPr/>
        </p:nvSpPr>
        <p:spPr>
          <a:xfrm>
            <a:off x="1138125" y="14889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51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51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51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4" name="Google Shape;214;p51"/>
          <p:cNvCxnSpPr>
            <a:stCxn id="210" idx="1"/>
            <a:endCxn id="211" idx="1"/>
          </p:cNvCxnSpPr>
          <p:nvPr/>
        </p:nvCxnSpPr>
        <p:spPr>
          <a:xfrm rot="10800000" flipV="1">
            <a:off x="1138125" y="1677074"/>
            <a:ext cx="12700" cy="582517"/>
          </a:xfrm>
          <a:prstGeom prst="bentConnector3">
            <a:avLst>
              <a:gd name="adj1" fmla="val 18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51"/>
          <p:cNvCxnSpPr>
            <a:stCxn id="211" idx="1"/>
            <a:endCxn id="212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51"/>
          <p:cNvCxnSpPr>
            <a:stCxn id="212" idx="1"/>
            <a:endCxn id="213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51"/>
          <p:cNvCxnSpPr>
            <a:stCxn id="213" idx="1"/>
            <a:endCxn id="218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8" name="Google Shape;218;p51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2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24" name="Google Shape;224;p52"/>
          <p:cNvGraphicFramePr/>
          <p:nvPr>
            <p:extLst>
              <p:ext uri="{D42A27DB-BD31-4B8C-83A1-F6EECF244321}">
                <p14:modId xmlns:p14="http://schemas.microsoft.com/office/powerpoint/2010/main" val="2329421619"/>
              </p:ext>
            </p:extLst>
          </p:nvPr>
        </p:nvGraphicFramePr>
        <p:xfrm>
          <a:off x="952500" y="2382125"/>
          <a:ext cx="7239000" cy="2150722"/>
        </p:xfrm>
        <a:graphic>
          <a:graphicData uri="http://schemas.openxmlformats.org/drawingml/2006/table">
            <a:tbl>
              <a:tblPr>
                <a:noFill/>
                <a:tableStyleId>{61C80B53-534A-4B2F-94A2-EE686CC2679D}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Поднять кластер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Нарушение целостности данных мастера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Восстановление кластера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" name="Google Shape;225;p52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Проверить отказоустойчивость кластера </a:t>
            </a:r>
            <a:r>
              <a:rPr lang="en-US" sz="1500" dirty="0" err="1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Patroni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37" name="Google Shape;237;p53"/>
          <p:cNvGraphicFramePr/>
          <p:nvPr>
            <p:extLst>
              <p:ext uri="{D42A27DB-BD31-4B8C-83A1-F6EECF244321}">
                <p14:modId xmlns:p14="http://schemas.microsoft.com/office/powerpoint/2010/main" val="4217330951"/>
              </p:ext>
            </p:extLst>
          </p:nvPr>
        </p:nvGraphicFramePr>
        <p:xfrm>
          <a:off x="952500" y="1897775"/>
          <a:ext cx="7239000" cy="2219810"/>
        </p:xfrm>
        <a:graphic>
          <a:graphicData uri="http://schemas.openxmlformats.org/drawingml/2006/table">
            <a:tbl>
              <a:tblPr>
                <a:noFill/>
                <a:tableStyleId>{61C80B53-534A-4B2F-94A2-EE686CC2679D}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Patroni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Etcd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Haproxy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09A30CC-6A1D-4995-B264-2AAC235B5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518" y="1157280"/>
            <a:ext cx="3361765" cy="34361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br>
              <a:rPr lang="ru" sz="3000" dirty="0"/>
            </a:br>
            <a:br>
              <a:rPr lang="ru" sz="3000" dirty="0"/>
            </a:br>
            <a:br>
              <a:rPr lang="ru" sz="3000" dirty="0"/>
            </a:br>
            <a:endParaRPr sz="3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52362A-16E1-4B47-ABFE-443DB33FA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137" y="940866"/>
            <a:ext cx="5241344" cy="146705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30099CF-8030-4326-A879-6129041B4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137" y="3170144"/>
            <a:ext cx="5241344" cy="14881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2565CED-FF38-42BA-9766-EFC572533FF0}"/>
              </a:ext>
            </a:extLst>
          </p:cNvPr>
          <p:cNvSpPr txBox="1"/>
          <p:nvPr/>
        </p:nvSpPr>
        <p:spPr>
          <a:xfrm>
            <a:off x="354137" y="2633065"/>
            <a:ext cx="30928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rm</a:t>
            </a:r>
            <a:r>
              <a:rPr lang="ru-RU" dirty="0"/>
              <a:t> -</a:t>
            </a:r>
            <a:r>
              <a:rPr lang="ru-RU" dirty="0" err="1"/>
              <a:t>rf</a:t>
            </a:r>
            <a:r>
              <a:rPr lang="ru-RU" dirty="0"/>
              <a:t> /</a:t>
            </a:r>
            <a:r>
              <a:rPr lang="ru-RU" dirty="0" err="1"/>
              <a:t>var</a:t>
            </a:r>
            <a:r>
              <a:rPr lang="ru-RU" dirty="0"/>
              <a:t>/</a:t>
            </a:r>
            <a:r>
              <a:rPr lang="ru-RU" dirty="0" err="1"/>
              <a:t>lib</a:t>
            </a:r>
            <a:r>
              <a:rPr lang="ru-RU" dirty="0"/>
              <a:t>/</a:t>
            </a:r>
            <a:r>
              <a:rPr lang="ru-RU" dirty="0" err="1"/>
              <a:t>postgresql</a:t>
            </a:r>
            <a:r>
              <a:rPr lang="ru-RU" dirty="0"/>
              <a:t>/</a:t>
            </a:r>
            <a:r>
              <a:rPr lang="ru-RU" dirty="0" err="1"/>
              <a:t>patroni</a:t>
            </a:r>
            <a:r>
              <a:rPr lang="ru-RU" dirty="0"/>
              <a:t>/</a:t>
            </a:r>
            <a:r>
              <a:rPr lang="ru-RU" dirty="0" err="1"/>
              <a:t>main</a:t>
            </a:r>
            <a:endParaRPr lang="ru-RU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51" name="Google Shape;251;p55"/>
          <p:cNvGraphicFramePr/>
          <p:nvPr>
            <p:extLst>
              <p:ext uri="{D42A27DB-BD31-4B8C-83A1-F6EECF244321}">
                <p14:modId xmlns:p14="http://schemas.microsoft.com/office/powerpoint/2010/main" val="618281451"/>
              </p:ext>
            </p:extLst>
          </p:nvPr>
        </p:nvGraphicFramePr>
        <p:xfrm>
          <a:off x="952500" y="1718400"/>
          <a:ext cx="7239000" cy="1775848"/>
        </p:xfrm>
        <a:graphic>
          <a:graphicData uri="http://schemas.openxmlformats.org/drawingml/2006/table">
            <a:tbl>
              <a:tblPr>
                <a:noFill/>
                <a:tableStyleId>{61C80B53-534A-4B2F-94A2-EE686CC2679D}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Кластер восстановил свою работу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Наблюдалась кратковременная недоступность данных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56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56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p56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56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6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5" name="Google Shape;265;p56"/>
          <p:cNvGrpSpPr/>
          <p:nvPr/>
        </p:nvGrpSpPr>
        <p:grpSpPr>
          <a:xfrm>
            <a:off x="5573613" y="528650"/>
            <a:ext cx="3356305" cy="1236599"/>
            <a:chOff x="4729635" y="887067"/>
            <a:chExt cx="3375207" cy="1399343"/>
          </a:xfrm>
        </p:grpSpPr>
        <p:pic>
          <p:nvPicPr>
            <p:cNvPr id="266" name="Google Shape;266;p5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267" name="Google Shape;267;p56"/>
            <p:cNvSpPr txBox="1"/>
            <p:nvPr/>
          </p:nvSpPr>
          <p:spPr>
            <a:xfrm>
              <a:off x="5236901" y="1064135"/>
              <a:ext cx="2694600" cy="104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</TotalTime>
  <Words>145</Words>
  <Application>Microsoft Office PowerPoint</Application>
  <PresentationFormat>Экран (16:9)</PresentationFormat>
  <Paragraphs>46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Consolas</vt:lpstr>
      <vt:lpstr>Courier New</vt:lpstr>
      <vt:lpstr>Roboto</vt:lpstr>
      <vt:lpstr>Roboto Medium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Создание и тестирование высоконагруженного отказоустойчивого кластера Patroni    </vt:lpstr>
      <vt:lpstr>План защиты</vt:lpstr>
      <vt:lpstr>Презентация PowerPoint</vt:lpstr>
      <vt:lpstr>Какие технологии использовались </vt:lpstr>
      <vt:lpstr>Что получилось   </vt:lpstr>
      <vt:lpstr>Выводы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Умысков Михаил Александрович</dc:creator>
  <cp:lastModifiedBy>Умысков Михаил Александрович</cp:lastModifiedBy>
  <cp:revision>11</cp:revision>
  <dcterms:modified xsi:type="dcterms:W3CDTF">2025-03-18T19:16:53Z</dcterms:modified>
</cp:coreProperties>
</file>